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8"/>
  </p:notesMasterIdLst>
  <p:sldIdLst>
    <p:sldId id="287" r:id="rId3"/>
    <p:sldId id="288" r:id="rId4"/>
    <p:sldId id="289" r:id="rId5"/>
    <p:sldId id="290" r:id="rId6"/>
    <p:sldId id="291" r:id="rId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TC" initials="M" lastIdx="1" clrIdx="0">
    <p:extLst>
      <p:ext uri="{19B8F6BF-5375-455C-9EA6-DF929625EA0E}">
        <p15:presenceInfo xmlns:p15="http://schemas.microsoft.com/office/powerpoint/2012/main" userId="MT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AC470F24-282C-4251-804C-B8FEE4D6CD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8" name="矩形: 摺角紙張 7">
            <a:extLst>
              <a:ext uri="{FF2B5EF4-FFF2-40B4-BE49-F238E27FC236}">
                <a16:creationId xmlns:a16="http://schemas.microsoft.com/office/drawing/2014/main" id="{D91D8417-27F3-4BEC-A91A-95C6CA49CF17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B74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E0AEB8B6-3B06-4CEE-9293-F976EAAE03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48642FFF-84DF-40B9-B82D-36D171AF0DCF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第十課 煤氣燈效應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一、用於｜</a:t>
            </a:r>
            <a:r>
              <a:rPr lang="en-US" altLang="zh-TW" dirty="0"/>
              <a:t>to be used to…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>
              <a:spcBef>
                <a:spcPts val="3600"/>
              </a:spcBef>
            </a:pPr>
            <a:r>
              <a:rPr lang="zh-TW" altLang="en-US" dirty="0"/>
              <a:t>「煤氣燈效應」一詞現在多</a:t>
            </a:r>
            <a:r>
              <a:rPr lang="zh-TW" altLang="en-US" dirty="0">
                <a:solidFill>
                  <a:srgbClr val="FF0000"/>
                </a:solidFill>
              </a:rPr>
              <a:t>用於</a:t>
            </a:r>
            <a:r>
              <a:rPr lang="zh-TW" altLang="en-US" dirty="0"/>
              <a:t>指一段關係中，一方持續以混淆事實的方法對另一方進行精神控制，達到操控的效果。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開放更多移工來臺工作的政策</a:t>
            </a:r>
            <a:r>
              <a:rPr lang="zh-TW" altLang="en-US" dirty="0">
                <a:solidFill>
                  <a:srgbClr val="FF0000"/>
                </a:solidFill>
              </a:rPr>
              <a:t>用於</a:t>
            </a:r>
            <a:r>
              <a:rPr lang="zh-TW" altLang="en-US" dirty="0"/>
              <a:t>解決勞動力不足的問題。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數位工具可以用於幫助學習，讓學習者更容易理解學習的內容。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二、所</a:t>
            </a:r>
            <a:r>
              <a:rPr lang="en-US" altLang="zh-TW" dirty="0"/>
              <a:t>+V+</a:t>
            </a:r>
            <a:r>
              <a:rPr lang="zh-TW" altLang="en-US" dirty="0"/>
              <a:t>的（</a:t>
            </a:r>
            <a:r>
              <a:rPr lang="en-US" altLang="zh-TW" dirty="0"/>
              <a:t>N</a:t>
            </a:r>
            <a:r>
              <a:rPr lang="zh-TW" altLang="en-US" dirty="0"/>
              <a:t>）｜ </a:t>
            </a:r>
            <a:r>
              <a:rPr lang="en-US" altLang="zh-TW" dirty="0"/>
              <a:t>(N) which is/are... by/from...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600"/>
              </a:spcBef>
            </a:pPr>
            <a:r>
              <a:rPr lang="zh-TW" altLang="en-US" dirty="0"/>
              <a:t>男子堅稱一切只是妻子的錯覺，否定妻子</a:t>
            </a:r>
            <a:r>
              <a:rPr lang="zh-TW" altLang="en-US" dirty="0">
                <a:solidFill>
                  <a:srgbClr val="FF0000"/>
                </a:solidFill>
              </a:rPr>
              <a:t>所認定的</a:t>
            </a:r>
            <a:r>
              <a:rPr lang="zh-TW" altLang="en-US" dirty="0"/>
              <a:t>事實。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詐騙者</a:t>
            </a:r>
            <a:r>
              <a:rPr lang="zh-TW" altLang="en-US" dirty="0">
                <a:solidFill>
                  <a:srgbClr val="FF0000"/>
                </a:solidFill>
              </a:rPr>
              <a:t>所使用的</a:t>
            </a:r>
            <a:r>
              <a:rPr lang="zh-TW" altLang="en-US" dirty="0"/>
              <a:t>伎倆往往是利用受害者的感情來取得財物。</a:t>
            </a:r>
          </a:p>
          <a:p>
            <a:pPr>
              <a:spcBef>
                <a:spcPts val="3600"/>
              </a:spcBef>
            </a:pPr>
            <a:r>
              <a:rPr lang="en-US" altLang="zh-TW" dirty="0"/>
              <a:t>《</a:t>
            </a:r>
            <a:r>
              <a:rPr lang="zh-TW" altLang="en-US" dirty="0"/>
              <a:t>煤氣燈下</a:t>
            </a:r>
            <a:r>
              <a:rPr lang="en-US" altLang="zh-TW" dirty="0"/>
              <a:t>》</a:t>
            </a:r>
            <a:r>
              <a:rPr lang="zh-TW" altLang="en-US" dirty="0"/>
              <a:t>這部驚悚電影是根據舞臺劇劇本</a:t>
            </a:r>
            <a:r>
              <a:rPr lang="zh-TW" altLang="en-US" dirty="0">
                <a:solidFill>
                  <a:srgbClr val="FF0000"/>
                </a:solidFill>
              </a:rPr>
              <a:t>所改編的</a:t>
            </a:r>
            <a:r>
              <a:rPr lang="zh-TW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三、以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名義｜</a:t>
            </a:r>
            <a:r>
              <a:rPr lang="en-US" altLang="zh-TW" dirty="0"/>
              <a:t>in the name of…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600"/>
              </a:spcBef>
            </a:pPr>
            <a:r>
              <a:rPr lang="zh-TW" altLang="en-US" dirty="0"/>
              <a:t>操縱者常常會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「為了你好」的</a:t>
            </a:r>
            <a:r>
              <a:rPr lang="zh-TW" altLang="en-US" dirty="0">
                <a:solidFill>
                  <a:srgbClr val="FF0000"/>
                </a:solidFill>
              </a:rPr>
              <a:t>名義</a:t>
            </a:r>
            <a:r>
              <a:rPr lang="zh-TW" altLang="en-US" dirty="0"/>
              <a:t>，試圖說服被操縱者相信其無惡意。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東協十國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促進自由貿易的</a:t>
            </a:r>
            <a:r>
              <a:rPr lang="zh-TW" altLang="en-US" dirty="0">
                <a:solidFill>
                  <a:srgbClr val="FF0000"/>
                </a:solidFill>
              </a:rPr>
              <a:t>名義</a:t>
            </a:r>
            <a:r>
              <a:rPr lang="zh-TW" altLang="en-US" dirty="0"/>
              <a:t>發起區域全面經濟夥伴關係協定。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詐騙者常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「我換手機了，請重新加入我的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Line</a:t>
            </a:r>
            <a:r>
              <a:rPr lang="zh-TW" altLang="en-US" dirty="0"/>
              <a:t>」的</a:t>
            </a:r>
            <a:r>
              <a:rPr lang="zh-TW" altLang="en-US" dirty="0">
                <a:solidFill>
                  <a:srgbClr val="FF0000"/>
                </a:solidFill>
              </a:rPr>
              <a:t>名義</a:t>
            </a:r>
            <a:r>
              <a:rPr lang="zh-TW" altLang="en-US" dirty="0"/>
              <a:t>，來取得他人資料。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四、進</a:t>
            </a:r>
            <a:r>
              <a:rPr lang="zh-TW" altLang="en-US" dirty="0">
                <a:latin typeface="標楷體" panose="03000509000000000000" pitchFamily="65" charset="-120"/>
              </a:rPr>
              <a:t>而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｜</a:t>
            </a:r>
            <a:r>
              <a:rPr lang="en-US" altLang="zh-TW" dirty="0"/>
              <a:t>and to further…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600"/>
              </a:spcBef>
            </a:pPr>
            <a:r>
              <a:rPr lang="zh-TW" altLang="en-US" dirty="0"/>
              <a:t>感情上的虐待，讓受害者懷疑自己的判斷，</a:t>
            </a:r>
            <a:r>
              <a:rPr lang="zh-TW" altLang="en-US" dirty="0">
                <a:solidFill>
                  <a:srgbClr val="FF0000"/>
                </a:solidFill>
              </a:rPr>
              <a:t>進而</a:t>
            </a:r>
            <a:r>
              <a:rPr lang="zh-TW" altLang="en-US" dirty="0"/>
              <a:t>影響自我思考、分辨的能力。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在美中貿易戰中，兩國互相課徵關稅，影響進出口貿易，</a:t>
            </a:r>
            <a:r>
              <a:rPr lang="zh-TW" altLang="en-US" dirty="0">
                <a:solidFill>
                  <a:srgbClr val="FF0000"/>
                </a:solidFill>
              </a:rPr>
              <a:t>進而</a:t>
            </a:r>
            <a:r>
              <a:rPr lang="zh-TW" altLang="en-US" dirty="0"/>
              <a:t>導致許多供應鏈國家經濟萎縮。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人們在吃飽穿暖之餘，才會追求精神生活，</a:t>
            </a:r>
            <a:r>
              <a:rPr lang="zh-TW" altLang="en-US" dirty="0">
                <a:solidFill>
                  <a:srgbClr val="FF0000"/>
                </a:solidFill>
              </a:rPr>
              <a:t>進而</a:t>
            </a:r>
            <a:r>
              <a:rPr lang="zh-TW" altLang="en-US" dirty="0"/>
              <a:t>產生陶冶性情的作用。</a:t>
            </a:r>
          </a:p>
        </p:txBody>
      </p:sp>
    </p:spTree>
    <p:extLst>
      <p:ext uri="{BB962C8B-B14F-4D97-AF65-F5344CB8AC3E}">
        <p14:creationId xmlns:p14="http://schemas.microsoft.com/office/powerpoint/2010/main" val="829050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</TotalTime>
  <Words>302</Words>
  <Application>Microsoft Office PowerPoint</Application>
  <PresentationFormat>寬螢幕</PresentationFormat>
  <Paragraphs>17</Paragraphs>
  <Slides>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5</vt:i4>
      </vt:variant>
    </vt:vector>
  </HeadingPairs>
  <TitlesOfParts>
    <vt:vector size="13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41</cp:revision>
  <dcterms:created xsi:type="dcterms:W3CDTF">2024-07-26T00:45:44Z</dcterms:created>
  <dcterms:modified xsi:type="dcterms:W3CDTF">2026-04-28T03:27:50Z</dcterms:modified>
</cp:coreProperties>
</file>